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  <p:sldMasterId id="2147483789" r:id="rId7"/>
  </p:sldMasterIdLst>
  <p:notesMasterIdLst>
    <p:notesMasterId r:id="rId36"/>
  </p:notesMasterIdLst>
  <p:handoutMasterIdLst>
    <p:handoutMasterId r:id="rId37"/>
  </p:handoutMasterIdLst>
  <p:sldIdLst>
    <p:sldId id="437" r:id="rId8"/>
    <p:sldId id="396" r:id="rId9"/>
    <p:sldId id="398" r:id="rId10"/>
    <p:sldId id="433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31" r:id="rId19"/>
    <p:sldId id="435" r:id="rId20"/>
    <p:sldId id="407" r:id="rId21"/>
    <p:sldId id="408" r:id="rId22"/>
    <p:sldId id="409" r:id="rId23"/>
    <p:sldId id="436" r:id="rId24"/>
    <p:sldId id="410" r:id="rId25"/>
    <p:sldId id="412" r:id="rId26"/>
    <p:sldId id="415" r:id="rId27"/>
    <p:sldId id="417" r:id="rId28"/>
    <p:sldId id="418" r:id="rId29"/>
    <p:sldId id="419" r:id="rId30"/>
    <p:sldId id="420" r:id="rId31"/>
    <p:sldId id="422" r:id="rId32"/>
    <p:sldId id="428" r:id="rId33"/>
    <p:sldId id="414" r:id="rId34"/>
    <p:sldId id="416" r:id="rId35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BB"/>
    <a:srgbClr val="D9222A"/>
    <a:srgbClr val="005293"/>
    <a:srgbClr val="568FD2"/>
    <a:srgbClr val="FACC2E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1" autoAdjust="0"/>
    <p:restoredTop sz="88303" autoAdjust="0"/>
  </p:normalViewPr>
  <p:slideViewPr>
    <p:cSldViewPr snapToGrid="0">
      <p:cViewPr varScale="1">
        <p:scale>
          <a:sx n="163" d="100"/>
          <a:sy n="163" d="100"/>
        </p:scale>
        <p:origin x="204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11/10/2016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11/10/2016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1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86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34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182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7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1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25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97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59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781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7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14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070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20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70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28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8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0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44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1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523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2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321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780A-4163-CD45-AF5A-F8790054FF58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5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A21F-CB4B-6B46-B4D9-B7B6AE119F20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2772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7A9E-95CB-5B45-A63F-687E74860B30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0431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FEAD-4B53-1648-A561-041F278789BE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302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70DD-44D9-8544-9254-901799875543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8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D45-A24E-D24B-817B-E12F8D21174D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643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F84-868D-C748-AE69-186889881E00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358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2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3ADB-CF96-1A47-8387-AD2AF57CAE26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7432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E4BC4-0F8C-3748-9DA6-140CFFE4F6DC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020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8EE6A-06D0-0941-8C8B-E2168651DC33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1836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57AA-B65D-FB45-B438-8AE064D0A190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339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0" y="6356351"/>
            <a:ext cx="9144000" cy="365125"/>
          </a:xfrm>
        </p:spPr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357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140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81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2563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40" r:id="rId2"/>
    <p:sldLayoutId id="2147483741" r:id="rId3"/>
    <p:sldLayoutId id="2147483738" r:id="rId4"/>
    <p:sldLayoutId id="2147483771" r:id="rId5"/>
    <p:sldLayoutId id="2147483772" r:id="rId6"/>
    <p:sldLayoutId id="2147483773" r:id="rId7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  <p:sldLayoutId id="2147483742" r:id="rId3"/>
    <p:sldLayoutId id="2147483743" r:id="rId4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2691D-7AF6-444C-A179-C5E2C1F66765}" type="datetime1">
              <a:rPr lang="de-DE" smtClean="0"/>
              <a:t>11.10.2016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20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9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4.xml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5.xm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6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7.xml"/><Relationship Id="rId4" Type="http://schemas.openxmlformats.org/officeDocument/2006/relationships/image" Target="../media/image1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8.xml"/><Relationship Id="rId4" Type="http://schemas.openxmlformats.org/officeDocument/2006/relationships/image" Target="../media/image1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gif"/><Relationship Id="rId7" Type="http://schemas.openxmlformats.org/officeDocument/2006/relationships/image" Target="../media/image11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.png"/><Relationship Id="rId5" Type="http://schemas.openxmlformats.org/officeDocument/2006/relationships/image" Target="../media/image15.jpg"/><Relationship Id="rId4" Type="http://schemas.openxmlformats.org/officeDocument/2006/relationships/image" Target="../media/image14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000995" y="762540"/>
            <a:ext cx="7257600" cy="2387600"/>
          </a:xfrm>
        </p:spPr>
        <p:txBody>
          <a:bodyPr/>
          <a:lstStyle/>
          <a:p>
            <a:pPr algn="l"/>
            <a:r>
              <a:rPr lang="en-US" dirty="0"/>
              <a:t>A Metric for Short-Term Hand Comfort and Discomfort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00995" y="3146500"/>
            <a:ext cx="6858000" cy="1655762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Exploring Hand Posture Evaluation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97" y="5837010"/>
            <a:ext cx="1700782" cy="6060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00995" y="3774326"/>
            <a:ext cx="201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6BB"/>
                </a:solidFill>
                <a:latin typeface="Myriad Pro" charset="0"/>
                <a:ea typeface="Myriad Pro" charset="0"/>
                <a:cs typeface="Myriad Pro" charset="0"/>
              </a:rPr>
              <a:t>Jonas Mayer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0995" y="4095557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6BB"/>
                </a:solidFill>
                <a:latin typeface="Myriad Pro" charset="0"/>
                <a:ea typeface="Myriad Pro" charset="0"/>
                <a:cs typeface="Myriad Pro" charset="0"/>
              </a:rPr>
              <a:t>Nicholas Katzakis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068813" y="5837010"/>
            <a:ext cx="3011653" cy="630942"/>
            <a:chOff x="4716019" y="5837010"/>
            <a:chExt cx="3011653" cy="63094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81"/>
            <a:stretch/>
          </p:blipFill>
          <p:spPr>
            <a:xfrm>
              <a:off x="5277001" y="5901442"/>
              <a:ext cx="602088" cy="47677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35" r="79697"/>
            <a:stretch/>
          </p:blipFill>
          <p:spPr>
            <a:xfrm>
              <a:off x="4716019" y="5891333"/>
              <a:ext cx="485373" cy="48688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879089" y="5837010"/>
              <a:ext cx="1848583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100" b="1" dirty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HUMAN-COMPUTER </a:t>
              </a:r>
            </a:p>
            <a:p>
              <a:pPr>
                <a:lnSpc>
                  <a:spcPts val="1400"/>
                </a:lnSpc>
              </a:pPr>
              <a:r>
                <a:rPr lang="en-US" sz="1100" b="1" dirty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INTERACTION</a:t>
              </a:r>
            </a:p>
            <a:p>
              <a:pPr>
                <a:lnSpc>
                  <a:spcPts val="1400"/>
                </a:lnSpc>
              </a:pPr>
              <a:r>
                <a:rPr lang="en-US" sz="1100" b="1" dirty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UNIVERSITY OF HAMBURG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67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73723" y="1762188"/>
            <a:ext cx="4395436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Finger Abduction (FA)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Analog to hyperextension: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abduction creates stress on joints, tendons, muscles, soft tissue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244450" y="6356351"/>
            <a:ext cx="665510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07102" y="631820"/>
            <a:ext cx="7973206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39592" y="1762188"/>
            <a:ext cx="3340716" cy="3896228"/>
            <a:chOff x="5558626" y="1762188"/>
            <a:chExt cx="3340716" cy="3896228"/>
          </a:xfrm>
        </p:grpSpPr>
        <p:pic>
          <p:nvPicPr>
            <p:cNvPr id="7" name="Picture 2318"/>
            <p:cNvPicPr/>
            <p:nvPr/>
          </p:nvPicPr>
          <p:blipFill rotWithShape="1">
            <a:blip r:embed="rId4"/>
            <a:srcRect l="63862" b="66266"/>
            <a:stretch/>
          </p:blipFill>
          <p:spPr>
            <a:xfrm>
              <a:off x="5558626" y="1762188"/>
              <a:ext cx="2814908" cy="38962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6867998" y="1845316"/>
              <a:ext cx="20313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6BB"/>
                  </a:solidFill>
                </a:rPr>
                <a:t>Abduction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92876" y="2711088"/>
              <a:ext cx="12156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Adduction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685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Hand Model: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21 DOF Angle Based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Interpret Hand as a vector of length 21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Simplified RRP Computation: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Define RRP for whole hand as a set of 50 relaxed hand postures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Calculate minimum Euclidian distance to RRP set for particular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Yields RRP component for whole hand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12767" y="3965510"/>
            <a:ext cx="1950098" cy="227666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>
            <a:off x="6669551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6545549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lussdiagramm: Verbindungsstelle 17"/>
          <p:cNvSpPr/>
          <p:nvPr/>
        </p:nvSpPr>
        <p:spPr>
          <a:xfrm>
            <a:off x="6602473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11" name="Flussdiagramm: Verbindungsstelle 10"/>
          <p:cNvSpPr/>
          <p:nvPr/>
        </p:nvSpPr>
        <p:spPr>
          <a:xfrm>
            <a:off x="6453551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3" name="Gerader Verbinder 42"/>
          <p:cNvCxnSpPr/>
          <p:nvPr/>
        </p:nvCxnSpPr>
        <p:spPr>
          <a:xfrm flipH="1">
            <a:off x="7175994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 flipV="1">
            <a:off x="7051992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Flussdiagramm: Verbindungsstelle 44"/>
          <p:cNvSpPr/>
          <p:nvPr/>
        </p:nvSpPr>
        <p:spPr>
          <a:xfrm>
            <a:off x="7108916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7" name="Flussdiagramm: Verbindungsstelle 46"/>
          <p:cNvSpPr/>
          <p:nvPr/>
        </p:nvSpPr>
        <p:spPr>
          <a:xfrm>
            <a:off x="6959994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8" name="Gerader Verbinder 47"/>
          <p:cNvCxnSpPr/>
          <p:nvPr/>
        </p:nvCxnSpPr>
        <p:spPr>
          <a:xfrm flipH="1">
            <a:off x="7682437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 flipV="1">
            <a:off x="7558435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Flussdiagramm: Verbindungsstelle 49"/>
          <p:cNvSpPr/>
          <p:nvPr/>
        </p:nvSpPr>
        <p:spPr>
          <a:xfrm>
            <a:off x="7615359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466437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3" name="Gerader Verbinder 52"/>
          <p:cNvCxnSpPr/>
          <p:nvPr/>
        </p:nvCxnSpPr>
        <p:spPr>
          <a:xfrm flipH="1">
            <a:off x="8188880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H="1" flipV="1">
            <a:off x="8064878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Flussdiagramm: Verbindungsstelle 54"/>
          <p:cNvSpPr/>
          <p:nvPr/>
        </p:nvSpPr>
        <p:spPr>
          <a:xfrm>
            <a:off x="8121802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7" name="Flussdiagramm: Verbindungsstelle 56"/>
          <p:cNvSpPr/>
          <p:nvPr/>
        </p:nvSpPr>
        <p:spPr>
          <a:xfrm>
            <a:off x="7972880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8" name="Gerader Verbinder 57"/>
          <p:cNvCxnSpPr/>
          <p:nvPr/>
        </p:nvCxnSpPr>
        <p:spPr>
          <a:xfrm flipH="1" flipV="1">
            <a:off x="6292328" y="1850076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 flipH="1" flipV="1">
            <a:off x="6793558" y="1834942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H="1" flipV="1">
            <a:off x="7294788" y="1819808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 flipV="1">
            <a:off x="7796018" y="1804674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Flussdiagramm: Verbindungsstelle 21"/>
          <p:cNvSpPr/>
          <p:nvPr/>
        </p:nvSpPr>
        <p:spPr>
          <a:xfrm>
            <a:off x="6369612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6" name="Flussdiagramm: Verbindungsstelle 45"/>
          <p:cNvSpPr/>
          <p:nvPr/>
        </p:nvSpPr>
        <p:spPr>
          <a:xfrm>
            <a:off x="6876055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382498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6" name="Flussdiagramm: Verbindungsstelle 55"/>
          <p:cNvSpPr/>
          <p:nvPr/>
        </p:nvSpPr>
        <p:spPr>
          <a:xfrm>
            <a:off x="7888941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cxnSp>
        <p:nvCxnSpPr>
          <p:cNvPr id="64" name="Gerader Verbinder 63"/>
          <p:cNvCxnSpPr/>
          <p:nvPr/>
        </p:nvCxnSpPr>
        <p:spPr>
          <a:xfrm flipH="1" flipV="1">
            <a:off x="5762780" y="4668416"/>
            <a:ext cx="740453" cy="13772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>
            <a:off x="5546780" y="3895974"/>
            <a:ext cx="222605" cy="786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flipV="1">
            <a:off x="5536656" y="3336787"/>
            <a:ext cx="0" cy="5155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lussdiagramm: Verbindungsstelle 9"/>
          <p:cNvSpPr/>
          <p:nvPr/>
        </p:nvSpPr>
        <p:spPr>
          <a:xfrm>
            <a:off x="6223518" y="5775649"/>
            <a:ext cx="540000" cy="540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3</a:t>
            </a:r>
          </a:p>
        </p:txBody>
      </p:sp>
      <p:sp>
        <p:nvSpPr>
          <p:cNvPr id="26" name="Flussdiagramm: Verbindungsstelle 25"/>
          <p:cNvSpPr/>
          <p:nvPr/>
        </p:nvSpPr>
        <p:spPr>
          <a:xfrm>
            <a:off x="5546780" y="445241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27" name="Flussdiagramm: Verbindungsstelle 26"/>
          <p:cNvSpPr/>
          <p:nvPr/>
        </p:nvSpPr>
        <p:spPr>
          <a:xfrm>
            <a:off x="5337385" y="367997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7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9" y="1404703"/>
            <a:ext cx="6832600" cy="49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In </a:t>
            </a:r>
            <a:r>
              <a:rPr lang="de-DE" sz="2400" dirty="0" err="1"/>
              <a:t>order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comparable</a:t>
            </a:r>
            <a:r>
              <a:rPr lang="de-DE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400" dirty="0"/>
              <a:t>Metric value = 0 → maximum comfort, minimum discomfort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400" dirty="0"/>
              <a:t>Metric increases → comfort decreases, discomfort increases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Add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component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 err="1"/>
              <a:t>Weight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importance</a:t>
            </a:r>
            <a:r>
              <a:rPr lang="de-DE" sz="2400" dirty="0"/>
              <a:t> </a:t>
            </a:r>
            <a:r>
              <a:rPr lang="de-DE" sz="2400" dirty="0" err="1"/>
              <a:t>coefficients</a:t>
            </a:r>
            <a:endParaRPr lang="de-DE" sz="2400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Naïve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whole hand component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importance coefficients empirically estimated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/>
              <a:t>Simple </a:t>
            </a:r>
            <a:r>
              <a:rPr lang="de-DE" sz="2200" dirty="0" err="1"/>
              <a:t>implementation</a:t>
            </a:r>
            <a:r>
              <a:rPr lang="de-DE" sz="2200" dirty="0"/>
              <a:t>, </a:t>
            </a:r>
            <a:r>
              <a:rPr lang="de-DE" sz="2200" dirty="0" err="1"/>
              <a:t>gives</a:t>
            </a:r>
            <a:r>
              <a:rPr lang="de-DE" sz="2200" dirty="0"/>
              <a:t> </a:t>
            </a:r>
            <a:r>
              <a:rPr lang="de-DE" sz="2200" dirty="0" err="1"/>
              <a:t>good</a:t>
            </a:r>
            <a:r>
              <a:rPr lang="de-DE" sz="2200" dirty="0"/>
              <a:t> </a:t>
            </a:r>
            <a:r>
              <a:rPr lang="de-DE" sz="2200" dirty="0" err="1"/>
              <a:t>rough</a:t>
            </a:r>
            <a:r>
              <a:rPr lang="de-DE" sz="2200" dirty="0"/>
              <a:t> </a:t>
            </a:r>
            <a:r>
              <a:rPr lang="de-DE" sz="2200" dirty="0" err="1"/>
              <a:t>estimate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comfort</a:t>
            </a:r>
            <a:r>
              <a:rPr lang="de-DE" sz="2200" dirty="0"/>
              <a:t>/</a:t>
            </a:r>
            <a:r>
              <a:rPr lang="de-DE" sz="2200" dirty="0" err="1"/>
              <a:t>discomfort</a:t>
            </a:r>
            <a:endParaRPr lang="de-DE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/>
              <a:t>But: </a:t>
            </a:r>
            <a:r>
              <a:rPr lang="de-DE" sz="2200" dirty="0" err="1"/>
              <a:t>ignores</a:t>
            </a:r>
            <a:r>
              <a:rPr lang="de-DE" sz="2200" dirty="0"/>
              <a:t> </a:t>
            </a:r>
            <a:r>
              <a:rPr lang="de-DE" sz="2200" dirty="0" err="1"/>
              <a:t>anatomical</a:t>
            </a:r>
            <a:r>
              <a:rPr lang="de-DE" sz="2200" dirty="0"/>
              <a:t> </a:t>
            </a:r>
            <a:r>
              <a:rPr lang="de-DE" sz="2200" dirty="0" err="1"/>
              <a:t>differences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individual </a:t>
            </a:r>
            <a:r>
              <a:rPr lang="de-DE" sz="2200" dirty="0" err="1"/>
              <a:t>fingers</a:t>
            </a: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Improved Metric</a:t>
            </a:r>
          </a:p>
          <a:p>
            <a:pPr marL="342900" indent="-342900">
              <a:lnSpc>
                <a:spcPct val="150000"/>
              </a:lnSpc>
            </a:pPr>
            <a:r>
              <a:rPr lang="en-US" sz="2200" dirty="0"/>
              <a:t>Compute the metric components for each finger, weight finger components individually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Instead of estimating coefficients: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Collect data in user study (with help of naïve metric)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machine learning (least squares) to find optimal coefficients</a:t>
            </a:r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600" b="1" dirty="0" err="1">
                <a:solidFill>
                  <a:srgbClr val="568FD2"/>
                </a:solidFill>
              </a:rPr>
              <a:t>Objectives</a:t>
            </a:r>
            <a:r>
              <a:rPr lang="de-DE" sz="2600" b="1" dirty="0">
                <a:solidFill>
                  <a:srgbClr val="568FD2"/>
                </a:solidFill>
              </a:rPr>
              <a:t> </a:t>
            </a:r>
            <a:r>
              <a:rPr lang="de-DE" sz="2600" b="1" dirty="0" err="1">
                <a:solidFill>
                  <a:srgbClr val="568FD2"/>
                </a:solidFill>
              </a:rPr>
              <a:t>for</a:t>
            </a:r>
            <a:r>
              <a:rPr lang="de-DE" sz="2600" b="1" dirty="0">
                <a:solidFill>
                  <a:srgbClr val="568FD2"/>
                </a:solidFill>
              </a:rPr>
              <a:t> User Study: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Gather data for improving metric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err="1"/>
              <a:t>Verify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metric</a:t>
            </a:r>
            <a:r>
              <a:rPr lang="de-DE" sz="2000" dirty="0"/>
              <a:t> </a:t>
            </a:r>
            <a:r>
              <a:rPr lang="de-DE" sz="2000" dirty="0" err="1"/>
              <a:t>reflects</a:t>
            </a:r>
            <a:r>
              <a:rPr lang="de-DE" sz="2000" dirty="0"/>
              <a:t> </a:t>
            </a:r>
            <a:r>
              <a:rPr lang="de-DE" sz="2000" dirty="0" err="1"/>
              <a:t>perceived</a:t>
            </a:r>
            <a:r>
              <a:rPr lang="de-DE" sz="2000" dirty="0"/>
              <a:t>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discomfort</a:t>
            </a:r>
            <a:endParaRPr lang="de-DE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Show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/</a:t>
            </a:r>
            <a:r>
              <a:rPr lang="de-DE" sz="2000" dirty="0" err="1"/>
              <a:t>discomfort</a:t>
            </a:r>
            <a:r>
              <a:rPr lang="de-DE" sz="2000" dirty="0"/>
              <a:t> </a:t>
            </a:r>
            <a:r>
              <a:rPr lang="de-DE" sz="2000" dirty="0" err="1"/>
              <a:t>affect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r>
              <a:rPr lang="de-DE" sz="2000" dirty="0"/>
              <a:t> in </a:t>
            </a:r>
            <a:r>
              <a:rPr lang="de-DE" sz="2000" dirty="0" err="1"/>
              <a:t>pointing</a:t>
            </a:r>
            <a:r>
              <a:rPr lang="de-DE" sz="2000" dirty="0"/>
              <a:t> </a:t>
            </a:r>
            <a:r>
              <a:rPr lang="de-DE" sz="2000" dirty="0" err="1"/>
              <a:t>task</a:t>
            </a: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8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985647"/>
            <a:ext cx="4926137" cy="492278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Task 1: Hand Posture Rating</a:t>
            </a:r>
          </a:p>
          <a:p>
            <a:pPr marL="342900" indent="-342900">
              <a:lnSpc>
                <a:spcPct val="150000"/>
              </a:lnSpc>
            </a:pPr>
            <a:r>
              <a:rPr lang="en-US" dirty="0"/>
              <a:t>Generate random hand posture, </a:t>
            </a:r>
            <a:br>
              <a:rPr lang="en-US" dirty="0"/>
            </a:br>
            <a:r>
              <a:rPr lang="en-US" dirty="0"/>
              <a:t>check with naïve metric and show subject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Subjects Reproduce with Dominant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Rate hand posture on intuitive comfort/discomfort scale from </a:t>
            </a:r>
            <a:br>
              <a:rPr lang="en-US" sz="2000" dirty="0"/>
            </a:br>
            <a:r>
              <a:rPr lang="en-US" sz="2000" dirty="0"/>
              <a:t>0 to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Beforehand: show relaxed and extremely uncomfortable hand posture for reference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361288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227" y="1762188"/>
            <a:ext cx="3835399" cy="3251901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93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5658378" cy="469957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Task 2: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show subject randomly generated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mimic and rate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Perform Target Shooting Task using that Posture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Track Hand w/ </a:t>
            </a:r>
            <a:r>
              <a:rPr lang="en-US" sz="2000" dirty="0" err="1"/>
              <a:t>Optitrack</a:t>
            </a:r>
            <a:endParaRPr lang="en-US" sz="2000" dirty="0"/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Track hand posture with Leap Motion Controller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Measure for performance: total task completion time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195754" y="6356351"/>
            <a:ext cx="6752492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52" y="1272322"/>
            <a:ext cx="2785863" cy="4956515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0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89470" y="1264239"/>
            <a:ext cx="4544175" cy="457529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200" b="1" dirty="0">
                <a:solidFill>
                  <a:srgbClr val="568FD2"/>
                </a:solidFill>
              </a:rPr>
              <a:t>Main User Study: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Hand Posture Rating, used for improving the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Target Shooting, used to investigate impact of comfort/discomfort on performance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>
                <a:solidFill>
                  <a:srgbClr val="568FD2"/>
                </a:solidFill>
              </a:rPr>
              <a:t>Verifying the metric:</a:t>
            </a:r>
          </a:p>
          <a:p>
            <a:pPr marL="342900" indent="-342900">
              <a:lnSpc>
                <a:spcPct val="150000"/>
              </a:lnSpc>
            </a:pPr>
            <a:r>
              <a:rPr lang="en-US" sz="2200" dirty="0"/>
              <a:t>Extra round of Hand Posture Rating</a:t>
            </a:r>
          </a:p>
          <a:p>
            <a:pPr marL="342900" indent="-342900">
              <a:lnSpc>
                <a:spcPct val="150000"/>
              </a:lnSpc>
            </a:pP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420805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r="15792"/>
          <a:stretch/>
        </p:blipFill>
        <p:spPr>
          <a:xfrm>
            <a:off x="4733645" y="1887310"/>
            <a:ext cx="4245599" cy="3151122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789708" y="365127"/>
            <a:ext cx="7725641" cy="107772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Motivation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402823" cy="4351338"/>
          </a:xfrm>
        </p:spPr>
        <p:txBody>
          <a:bodyPr>
            <a:normAutofit/>
          </a:bodyPr>
          <a:lstStyle/>
          <a:p>
            <a:r>
              <a:rPr lang="en-US" sz="2800" dirty="0"/>
              <a:t>Virtual Reality, Human-Robot Interaction: Pointing</a:t>
            </a:r>
          </a:p>
          <a:p>
            <a:endParaRPr lang="en-US" sz="2800" dirty="0"/>
          </a:p>
          <a:p>
            <a:r>
              <a:rPr lang="en-US" sz="2800" dirty="0"/>
              <a:t>Designer challenge: Which hand postures are the best for:</a:t>
            </a:r>
          </a:p>
          <a:p>
            <a:pPr lvl="1"/>
            <a:r>
              <a:rPr lang="en-US" sz="2400" dirty="0"/>
              <a:t>Performance?</a:t>
            </a:r>
          </a:p>
          <a:p>
            <a:pPr lvl="1"/>
            <a:r>
              <a:rPr lang="en-US" sz="2400" dirty="0"/>
              <a:t>User Experience?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1317600" y="6356351"/>
            <a:ext cx="6508800" cy="365125"/>
          </a:xfrm>
        </p:spPr>
        <p:txBody>
          <a:bodyPr/>
          <a:lstStyle/>
          <a:p>
            <a:r>
              <a:rPr lang="en-US" dirty="0"/>
              <a:t>J. Mayer, N. Katzakis - A Metric for Short-Term Hand Comfort and Discomfort: Exploring Hand Posture Evaluation</a:t>
            </a:r>
          </a:p>
        </p:txBody>
      </p:sp>
      <p:pic>
        <p:nvPicPr>
          <p:cNvPr id="8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4" r="35916"/>
          <a:stretch/>
        </p:blipFill>
        <p:spPr>
          <a:xfrm>
            <a:off x="4413601" y="1825625"/>
            <a:ext cx="3778276" cy="4068720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73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368705"/>
            <a:ext cx="8507919" cy="10930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-0.748993, p-value: 5.89e-12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en-US" sz="1900" dirty="0"/>
              <a:t>Improved metric reflects perceived user comfort/discomfort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Verifying Hand Posture Rating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257"/>
            <a:ext cx="9144000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350598"/>
            <a:ext cx="8507919" cy="11111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-0.6651999, p-value: 6.73e-9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Indicates that comfort/discomfort affect performance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Target Shooting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703"/>
            <a:ext cx="91440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258997"/>
            <a:ext cx="8507919" cy="469957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1. Creating a Comfort/Discomfort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Metric for quick, objective hand posture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Creation based on</a:t>
            </a:r>
            <a:endParaRPr lang="en-US" sz="1700" dirty="0"/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Existing</a:t>
            </a:r>
            <a:r>
              <a:rPr lang="de-DE" sz="2000" dirty="0"/>
              <a:t> </a:t>
            </a:r>
            <a:r>
              <a:rPr lang="en-US" sz="2000" dirty="0"/>
              <a:t>Concepts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Comfort/Discomfort Models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Hand Anatomy and Ergonomics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Tweaked the metric using data from </a:t>
            </a:r>
            <a:br>
              <a:rPr lang="en-US" sz="2000" dirty="0"/>
            </a:br>
            <a:r>
              <a:rPr lang="en-US" sz="2000" dirty="0"/>
              <a:t>a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Verified the metric in a </a:t>
            </a:r>
            <a:br>
              <a:rPr lang="en-US" sz="2000" dirty="0"/>
            </a:br>
            <a:r>
              <a:rPr lang="en-US" sz="2000" dirty="0"/>
              <a:t>testing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260682" y="6356351"/>
            <a:ext cx="6622636" cy="365125"/>
          </a:xfrm>
        </p:spPr>
        <p:txBody>
          <a:bodyPr/>
          <a:lstStyle/>
          <a:p>
            <a:r>
              <a:rPr lang="en-US" dirty="0"/>
              <a:t>J. 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612540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24" y="2329103"/>
            <a:ext cx="4553818" cy="3575605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51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6147614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2. Showing Importance of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Show Comfort/Discomfort-Performance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Tested in Target Shooting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 Results indicate that hand posture comfort/discomfort do affect performance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179522" y="6356351"/>
            <a:ext cx="6784956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970" y="811473"/>
            <a:ext cx="2785863" cy="4956515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1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52135" y="1139963"/>
            <a:ext cx="7605711" cy="46995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Limitations: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Combined Comfort and 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Only</a:t>
            </a:r>
            <a:r>
              <a:rPr lang="de-DE" sz="2000" dirty="0"/>
              <a:t> Short-Term </a:t>
            </a:r>
            <a:r>
              <a:rPr lang="de-DE" sz="2000" dirty="0" err="1"/>
              <a:t>Effects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7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Develop</a:t>
            </a:r>
            <a:r>
              <a:rPr lang="de-DE" sz="2000" dirty="0"/>
              <a:t> More </a:t>
            </a:r>
            <a:r>
              <a:rPr lang="de-DE" sz="2000" dirty="0" err="1"/>
              <a:t>Sophisticated</a:t>
            </a:r>
            <a:r>
              <a:rPr lang="de-DE" sz="2000" dirty="0"/>
              <a:t> Model</a:t>
            </a:r>
            <a:endParaRPr lang="en-US" sz="20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Discomfort</a:t>
            </a:r>
            <a:r>
              <a:rPr lang="de-DE" sz="2000" dirty="0"/>
              <a:t> </a:t>
            </a:r>
            <a:r>
              <a:rPr lang="de-DE" sz="2000" dirty="0" err="1"/>
              <a:t>Seperately</a:t>
            </a:r>
            <a:endParaRPr lang="de-DE" sz="20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Investigate</a:t>
            </a:r>
            <a:r>
              <a:rPr lang="de-DE" sz="2000" dirty="0"/>
              <a:t> Short-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long</a:t>
            </a:r>
            <a:r>
              <a:rPr lang="de-DE" sz="2000" dirty="0"/>
              <a:t>-term </a:t>
            </a:r>
            <a:r>
              <a:rPr lang="de-DE" sz="2000" dirty="0" err="1"/>
              <a:t>effects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1935" y="508602"/>
            <a:ext cx="7946153" cy="465315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Future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1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" y="1347698"/>
            <a:ext cx="4628676" cy="32786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44" y="768400"/>
            <a:ext cx="4255406" cy="2766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31" y="3534730"/>
            <a:ext cx="2219113" cy="3323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/>
          <a:srcRect r="20890"/>
          <a:stretch/>
        </p:blipFill>
        <p:spPr>
          <a:xfrm>
            <a:off x="-30539" y="3534730"/>
            <a:ext cx="2627870" cy="1938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35916"/>
          <a:stretch/>
        </p:blipFill>
        <p:spPr>
          <a:xfrm>
            <a:off x="6972754" y="3542235"/>
            <a:ext cx="2099096" cy="3170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318"/>
          <p:cNvPicPr/>
          <p:nvPr/>
        </p:nvPicPr>
        <p:blipFill rotWithShape="1">
          <a:blip r:embed="rId7"/>
          <a:srcRect l="11153" t="9524" r="35064" b="71429"/>
          <a:stretch/>
        </p:blipFill>
        <p:spPr>
          <a:xfrm>
            <a:off x="113454" y="5519146"/>
            <a:ext cx="2414199" cy="133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Questions?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11" name="Picture 232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44" y="3604846"/>
            <a:ext cx="2127805" cy="311663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0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Appendix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1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Training Data: Improved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Pearson Correlation: -0.6453242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p-value: &lt; 2.2e-16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Not perfect: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Anatomical and psychological </a:t>
            </a:r>
            <a:br>
              <a:rPr lang="en-US" sz="1400" dirty="0"/>
            </a:br>
            <a:r>
              <a:rPr lang="en-US" sz="1400" dirty="0"/>
              <a:t>differences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Short term effects only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Few discrete steps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70" y="2295966"/>
            <a:ext cx="6770144" cy="4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Test Data: Naive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Pearson Correlation: -0.6651999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p-value: 6.73e-9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big difference on first sight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However, standard error is smaller,</a:t>
            </a:r>
            <a:br>
              <a:rPr lang="en-US" sz="2000" dirty="0"/>
            </a:br>
            <a:r>
              <a:rPr lang="en-US" sz="2000" dirty="0"/>
              <a:t>better correlation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4493530"/>
            <a:ext cx="4464550" cy="22322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2311830"/>
            <a:ext cx="4340293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70957" y="1392080"/>
            <a:ext cx="7804184" cy="477873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b="1" dirty="0">
                <a:solidFill>
                  <a:srgbClr val="568FD2"/>
                </a:solidFill>
              </a:rPr>
              <a:t>Problem: </a:t>
            </a:r>
            <a:r>
              <a:rPr lang="en-US" sz="2400" dirty="0"/>
              <a:t>Hand Posture Evaluation Subjective/Work Intensive.</a:t>
            </a:r>
            <a:endParaRPr lang="en-US" sz="2400" b="1" dirty="0">
              <a:solidFill>
                <a:srgbClr val="568FD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568FD2"/>
                </a:solidFill>
              </a:rPr>
              <a:t>Hypothesis: </a:t>
            </a:r>
            <a:r>
              <a:rPr lang="en-US" sz="2200" dirty="0"/>
              <a:t>Hand Posture Comfort/Discomfort Affects Performance - User Experience.</a:t>
            </a:r>
            <a:endParaRPr lang="en-US" sz="2400" b="1" dirty="0">
              <a:solidFill>
                <a:srgbClr val="568FD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568FD2"/>
                </a:solidFill>
              </a:rPr>
              <a:t>Goals:</a:t>
            </a:r>
            <a:endParaRPr lang="en-US" dirty="0">
              <a:solidFill>
                <a:srgbClr val="568FD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Create Metric for Quick/Objective Hand Posture Comfort/Discomfort Evaluation.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Show Effect on Performance in Pointing Task.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389299" y="6356351"/>
            <a:ext cx="8365402" cy="365126"/>
          </a:xfrm>
        </p:spPr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0958" y="649949"/>
            <a:ext cx="7805264" cy="410369"/>
          </a:xfrm>
        </p:spPr>
        <p:txBody>
          <a:bodyPr/>
          <a:lstStyle/>
          <a:p>
            <a:r>
              <a:rPr lang="de-DE" b="1">
                <a:solidFill>
                  <a:schemeClr val="bg2"/>
                </a:solidFill>
              </a:rPr>
              <a:t>Study Goal</a:t>
            </a:r>
            <a:endParaRPr lang="de-DE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576578"/>
            <a:ext cx="8507917" cy="437454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“Pleasant state or relaxed feeling of a human being”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Influenced by subjective impressions and expectations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“an unpleasant state of the human body”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Caused by physical stress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Work: Comfort and Discomfort (</a:t>
            </a:r>
            <a:r>
              <a:rPr lang="en-US" b="1" dirty="0" err="1">
                <a:solidFill>
                  <a:schemeClr val="bg2"/>
                </a:solidFill>
              </a:rPr>
              <a:t>Vink</a:t>
            </a:r>
            <a:r>
              <a:rPr lang="en-US" b="1" dirty="0">
                <a:solidFill>
                  <a:schemeClr val="bg2"/>
                </a:solidFill>
              </a:rPr>
              <a:t> et al.)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98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207593"/>
            <a:ext cx="5303112" cy="488009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solidFill>
                  <a:srgbClr val="568FD2"/>
                </a:solidFill>
              </a:rPr>
              <a:t>Apostolico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Introduced and determined the </a:t>
            </a: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Range of Rest Posture</a:t>
            </a:r>
            <a:r>
              <a:rPr lang="en-US" sz="2200" i="1" dirty="0"/>
              <a:t> </a:t>
            </a:r>
            <a:r>
              <a:rPr lang="en-US" sz="2200" dirty="0"/>
              <a:t>for human joints (more later)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solidFill>
                  <a:srgbClr val="568FD2"/>
                </a:solidFill>
              </a:rPr>
              <a:t>Naddeo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Propose Quantitative Method for postural </a:t>
            </a:r>
            <a:br>
              <a:rPr lang="en-US" sz="2200" dirty="0"/>
            </a:br>
            <a:r>
              <a:rPr lang="en-US" sz="2200" dirty="0"/>
              <a:t>comfort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 based on Distance to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 err="1"/>
              <a:t>Cons</a:t>
            </a:r>
            <a:r>
              <a:rPr lang="de-DE" sz="2200" dirty="0"/>
              <a:t>: </a:t>
            </a:r>
            <a:r>
              <a:rPr lang="de-DE" sz="2200" dirty="0" err="1"/>
              <a:t>Complex</a:t>
            </a:r>
            <a:r>
              <a:rPr lang="de-DE" sz="2200" dirty="0"/>
              <a:t> </a:t>
            </a:r>
            <a:r>
              <a:rPr lang="de-DE" sz="2200" dirty="0" err="1"/>
              <a:t>Computation</a:t>
            </a:r>
            <a:r>
              <a:rPr lang="de-DE" sz="2200" dirty="0"/>
              <a:t>, </a:t>
            </a:r>
            <a:r>
              <a:rPr lang="de-DE" sz="2200" dirty="0" err="1"/>
              <a:t>Comfort</a:t>
            </a:r>
            <a:r>
              <a:rPr lang="de-DE" sz="2200" dirty="0"/>
              <a:t> </a:t>
            </a:r>
            <a:r>
              <a:rPr lang="de-DE" sz="2200" dirty="0" err="1"/>
              <a:t>only</a:t>
            </a: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985652" y="6356351"/>
            <a:ext cx="7172696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7328" y="422496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</a:t>
            </a:r>
          </a:p>
        </p:txBody>
      </p:sp>
      <p:pic>
        <p:nvPicPr>
          <p:cNvPr id="9" name="Picture 1472"/>
          <p:cNvPicPr/>
          <p:nvPr/>
        </p:nvPicPr>
        <p:blipFill>
          <a:blip r:embed="rId4"/>
          <a:stretch>
            <a:fillRect/>
          </a:stretch>
        </p:blipFill>
        <p:spPr>
          <a:xfrm>
            <a:off x="5622203" y="3516503"/>
            <a:ext cx="3214124" cy="2571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3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7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Four components affect hand comfort/discomfort: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Deviation from Range of Rest Posture (RRP)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 Finger Angles (IFA)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Abduction (FA)</a:t>
            </a: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080655" y="6356351"/>
            <a:ext cx="698269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Hand </a:t>
            </a:r>
            <a:r>
              <a:rPr lang="de-DE" b="1" dirty="0" err="1">
                <a:solidFill>
                  <a:schemeClr val="bg2"/>
                </a:solidFill>
              </a:rPr>
              <a:t>Comfort</a:t>
            </a:r>
            <a:r>
              <a:rPr lang="de-DE" b="1" dirty="0">
                <a:solidFill>
                  <a:schemeClr val="bg2"/>
                </a:solidFill>
              </a:rPr>
              <a:t>/</a:t>
            </a:r>
            <a:r>
              <a:rPr lang="de-DE" b="1" dirty="0" err="1">
                <a:solidFill>
                  <a:schemeClr val="bg2"/>
                </a:solidFill>
              </a:rPr>
              <a:t>Discomfort</a:t>
            </a:r>
            <a:r>
              <a:rPr lang="de-DE" b="1" dirty="0">
                <a:solidFill>
                  <a:schemeClr val="bg2"/>
                </a:solidFill>
              </a:rPr>
              <a:t>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7235007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Deviation from Range of Rest Posture (RRP) (</a:t>
            </a:r>
            <a:r>
              <a:rPr lang="en-US" sz="2600" b="1" dirty="0" err="1">
                <a:solidFill>
                  <a:srgbClr val="568FD2"/>
                </a:solidFill>
              </a:rPr>
              <a:t>Apostolico</a:t>
            </a:r>
            <a:r>
              <a:rPr lang="en-US" sz="2600" b="1" dirty="0">
                <a:solidFill>
                  <a:srgbClr val="568FD2"/>
                </a:solidFill>
              </a:rPr>
              <a:t> et al.)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Every Joint has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When in Rest Posture, Maximum Comfort is Perceived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Deviation from Rest Posture should Decrease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Due to anatomical differences: look at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our case: look at the RRPs for all hand joints</a:t>
            </a:r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371600" y="6356351"/>
            <a:ext cx="640080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614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248702"/>
            <a:ext cx="4850069" cy="469957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Inter Finger Angles (IFA)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Complex Hand Anatomy: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</a:t>
            </a:r>
            <a:r>
              <a:rPr lang="en-US" sz="2200" dirty="0" err="1"/>
              <a:t>extendors</a:t>
            </a:r>
            <a:r>
              <a:rPr lang="en-US" sz="2200" dirty="0"/>
              <a:t> and flexors share same muscles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Inter-finger tendons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Individual finger movement limited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inter finger angle differences create stress on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748145" y="6356351"/>
            <a:ext cx="764771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430256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pic>
        <p:nvPicPr>
          <p:cNvPr id="7" name="Picture 232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40" y="1216661"/>
            <a:ext cx="3402072" cy="513969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1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16914" y="1500060"/>
            <a:ext cx="7315419" cy="289293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Finger Hyperextension (HE)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200" dirty="0" err="1"/>
              <a:t>LaViola</a:t>
            </a:r>
            <a:r>
              <a:rPr lang="de-DE" sz="2200" dirty="0"/>
              <a:t> et al. : </a:t>
            </a:r>
            <a:r>
              <a:rPr lang="en-US" sz="2200" dirty="0"/>
              <a:t>“[hyperextension] puts more strain on the [MCP] joints and tendons than the hand is accustomed to”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High stress on joints,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  <a:endParaRPr lang="de-DE" sz="2200" dirty="0"/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997527" y="6371302"/>
            <a:ext cx="7148946" cy="365125"/>
          </a:xfrm>
        </p:spPr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716914" y="698521"/>
            <a:ext cx="6224213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pic>
        <p:nvPicPr>
          <p:cNvPr id="7" name="Picture 23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3869267"/>
            <a:ext cx="3426433" cy="2396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6305797" y="4119153"/>
            <a:ext cx="203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6BB"/>
                </a:solidFill>
              </a:rPr>
              <a:t>Hyper-</a:t>
            </a:r>
          </a:p>
          <a:p>
            <a:r>
              <a:rPr lang="en-US" b="1" dirty="0">
                <a:solidFill>
                  <a:srgbClr val="0076BB"/>
                </a:solidFill>
              </a:rPr>
              <a:t>extension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553" y="4938303"/>
            <a:ext cx="203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Extension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1892" y="5670467"/>
            <a:ext cx="203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Flexion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0.8|1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8|3.7|6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2|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9.6|13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4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27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8.3|2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4.1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3|2.7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1|1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2"/>
</p:tagLst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1432</Words>
  <Application>Microsoft Office PowerPoint</Application>
  <PresentationFormat>Bildschirmpräsentation (4:3)</PresentationFormat>
  <Paragraphs>230</Paragraphs>
  <Slides>28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28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Myriad Pro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Office Theme</vt:lpstr>
      <vt:lpstr>A Metric for Short-Term Hand Comfort and Discomfort</vt:lpstr>
      <vt:lpstr>Motivation</vt:lpstr>
      <vt:lpstr>Study Goal</vt:lpstr>
      <vt:lpstr>Related Work: Comfort and Discomfort (Vink et al.)</vt:lpstr>
      <vt:lpstr>Related Work</vt:lpstr>
      <vt:lpstr>Hand Comfort/Discomfort Components</vt:lpstr>
      <vt:lpstr>Hand Comfort/Discomfort Components</vt:lpstr>
      <vt:lpstr>Hand Comfort/Discomfort Components</vt:lpstr>
      <vt:lpstr>Hand Comfort/Discomfort Components</vt:lpstr>
      <vt:lpstr>Hand Comfort/Discomfort Components</vt:lpstr>
      <vt:lpstr>Concrete Implementation: RRP Metric Comp.</vt:lpstr>
      <vt:lpstr>Concrete Implementation: RRP Metric Comp.</vt:lpstr>
      <vt:lpstr>Combining the Metric Components</vt:lpstr>
      <vt:lpstr>Combining the Metric Components</vt:lpstr>
      <vt:lpstr>Combining the Metric Components</vt:lpstr>
      <vt:lpstr>User Study</vt:lpstr>
      <vt:lpstr>User Study</vt:lpstr>
      <vt:lpstr>User Study</vt:lpstr>
      <vt:lpstr>User Study</vt:lpstr>
      <vt:lpstr>Results: Verifying Hand Posture Rating</vt:lpstr>
      <vt:lpstr>Results: Target Shooting</vt:lpstr>
      <vt:lpstr>Conclusion </vt:lpstr>
      <vt:lpstr>Conclusion </vt:lpstr>
      <vt:lpstr>Future Work</vt:lpstr>
      <vt:lpstr>Questions?</vt:lpstr>
      <vt:lpstr>Appendix</vt:lpstr>
      <vt:lpstr>Results</vt:lpstr>
      <vt:lpstr>Results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Mayer</dc:creator>
  <cp:lastModifiedBy>Jonas Mayer</cp:lastModifiedBy>
  <cp:revision>209</cp:revision>
  <cp:lastPrinted>2015-07-30T14:04:45Z</cp:lastPrinted>
  <dcterms:created xsi:type="dcterms:W3CDTF">2016-07-08T18:20:49Z</dcterms:created>
  <dcterms:modified xsi:type="dcterms:W3CDTF">2016-10-11T17:20:43Z</dcterms:modified>
</cp:coreProperties>
</file>